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24384000" cy="13716000"/>
  <p:notesSz cx="6858000" cy="9144000"/>
  <p:embeddedFontLst>
    <p:embeddedFont>
      <p:font typeface="Geist Regular" panose="020B0604020202020204" charset="0"/>
      <p:regular r:id="rId15"/>
    </p:embeddedFont>
    <p:embeddedFont>
      <p:font typeface="Inter Display Medium" panose="020B0604020202020204" charset="0"/>
      <p:bold r:id="rId16"/>
    </p:embeddedFont>
    <p:embeddedFont>
      <p:font typeface="Inter Display Regular" panose="020B0604020202020204" charset="0"/>
      <p:regular r:id="rId17"/>
    </p:embeddedFont>
    <p:embeddedFont>
      <p:font typeface="Inter Display SemiBold" panose="020B0604020202020204" charset="0"/>
      <p:bold r:id="rId18"/>
    </p:embeddedFont>
    <p:embeddedFont>
      <p:font typeface="Inter Light" panose="020B0604020202020204" charset="0"/>
      <p:regular r:id="rId19"/>
    </p:embeddedFont>
    <p:embeddedFont>
      <p:font typeface="Inter Regular" panose="020B0604020202020204" charset="0"/>
      <p:regular r:id="rId20"/>
    </p:embeddedFont>
    <p:embeddedFont>
      <p:font typeface="Roboto" panose="02000000000000000000" pitchFamily="2" charset="0"/>
      <p:regular r:id="rId21"/>
    </p:embeddedFont>
    <p:embeddedFont>
      <p:font typeface="Source Serif 4 Italic" panose="020B0604020202020204" charset="0"/>
      <p: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țiune implicită" id="{65D14B0A-FF39-4FE1-91DD-464FDD1A6A7C}">
          <p14:sldIdLst>
            <p14:sldId id="256"/>
            <p14:sldId id="257"/>
            <p14:sldId id="258"/>
            <p14:sldId id="259"/>
            <p14:sldId id="260"/>
          </p14:sldIdLst>
        </p14:section>
        <p14:section name="Secțiune fără titlu" id="{F73ECE05-1609-4548-A626-703E40DC7184}">
          <p14:sldIdLst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7" d="100"/>
          <a:sy n="37" d="100"/>
        </p:scale>
        <p:origin x="342" y="2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55800" y="6273800"/>
            <a:ext cx="11912600" cy="2349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13200" b="0" i="0" u="none" strike="noStrike" spc="-264" dirty="0">
                <a:solidFill>
                  <a:srgbClr val="F2F9F7"/>
                </a:solidFill>
                <a:latin typeface="Inter Display Regular"/>
              </a:rPr>
              <a:t>Principiile Ui/Ux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31900" y="1333500"/>
            <a:ext cx="3759200" cy="1143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3203" b="0" i="0" u="none" strike="noStrike" spc="-64" dirty="0">
                <a:solidFill>
                  <a:srgbClr val="C8DCE1">
                    <a:alpha val="90196"/>
                  </a:srgbClr>
                </a:solidFill>
                <a:latin typeface="Inter Regular"/>
              </a:rPr>
              <a:t>Cornel Misica</a:t>
            </a:r>
          </a:p>
          <a:p>
            <a:pPr lvl="0" algn="l">
              <a:lnSpc>
                <a:spcPct val="116199"/>
              </a:lnSpc>
            </a:pPr>
            <a:r>
              <a:rPr lang="en" sz="3203" b="0" i="0" u="none" strike="noStrike" spc="-64" dirty="0">
                <a:solidFill>
                  <a:srgbClr val="C8DCE1">
                    <a:alpha val="90196"/>
                  </a:srgbClr>
                </a:solidFill>
                <a:latin typeface="Inter Regular"/>
              </a:rPr>
              <a:t>Radu Matei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0" y="9944100"/>
            <a:ext cx="5486400" cy="314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2616200" y="2781300"/>
            <a:ext cx="3911600" cy="7035800"/>
          </a:xfrm>
          <a:prstGeom prst="rect">
            <a:avLst/>
          </a:prstGeom>
          <a:effectLst>
            <a:outerShdw blurRad="97790" dir="10800000">
              <a:srgbClr val="0062B3">
                <a:alpha val="19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0201031" y="2781300"/>
            <a:ext cx="3911600" cy="703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7716500" y="2781300"/>
            <a:ext cx="3911600" cy="7035800"/>
          </a:xfrm>
          <a:prstGeom prst="rect">
            <a:avLst/>
          </a:prstGeom>
          <a:effectLst>
            <a:outerShdw blurRad="97790" dir="10800000">
              <a:srgbClr val="0062B3">
                <a:alpha val="19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2616200" y="7175500"/>
            <a:ext cx="3911600" cy="7035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0236200" y="7188200"/>
            <a:ext cx="3911600" cy="7035800"/>
          </a:xfrm>
          <a:prstGeom prst="rect">
            <a:avLst/>
          </a:prstGeom>
          <a:effectLst>
            <a:outerShdw blurRad="97790" dir="10800000">
              <a:srgbClr val="0062B3">
                <a:alpha val="19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7868900" y="7188200"/>
            <a:ext cx="3911600" cy="7035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840200" y="10960100"/>
            <a:ext cx="5943600" cy="469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0350"/>
              </a:lnSpc>
            </a:pPr>
            <a:r>
              <a:rPr lang="en" sz="2800" b="0" i="0" u="none" strike="noStrike" spc="-28" dirty="0">
                <a:solidFill>
                  <a:srgbClr val="F2F9F7">
                    <a:alpha val="80000"/>
                  </a:srgbClr>
                </a:solidFill>
                <a:latin typeface="Inter Light"/>
              </a:rPr>
              <a:t>3 stiluri de butoane diferite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840200" y="9664700"/>
            <a:ext cx="5892800" cy="660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3733" b="0" i="0" u="none" strike="noStrike" dirty="0">
                <a:solidFill>
                  <a:srgbClr val="F2F9F7"/>
                </a:solidFill>
                <a:latin typeface="Inter Display Regular"/>
              </a:rPr>
              <a:t>Inconsistență în design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818600" y="9144000"/>
            <a:ext cx="965200" cy="5207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en" sz="2933" b="0" i="0" u="none" strike="noStrike" spc="235" dirty="0">
                <a:solidFill>
                  <a:srgbClr val="8FC0EB">
                    <a:alpha val="80000"/>
                  </a:srgbClr>
                </a:solidFill>
                <a:latin typeface="Inter Display SemiBold"/>
              </a:rPr>
              <a:t>06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840200" y="6282911"/>
            <a:ext cx="5943600" cy="96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0350"/>
              </a:lnSpc>
            </a:pPr>
            <a:r>
              <a:rPr lang="en" sz="2800" b="0" i="0" u="none" strike="noStrike" spc="-28" dirty="0">
                <a:solidFill>
                  <a:srgbClr val="0B123D">
                    <a:alpha val="80000"/>
                  </a:srgbClr>
                </a:solidFill>
                <a:latin typeface="Inter Light"/>
              </a:rPr>
              <a:t>Meniuri ascunse sau greu de găsit</a:t>
            </a:r>
          </a:p>
          <a:p>
            <a:pPr lvl="0" algn="l">
              <a:lnSpc>
                <a:spcPct val="120350"/>
              </a:lnSpc>
            </a:pPr>
            <a:r>
              <a:rPr lang="en" sz="2800" b="0" i="0" u="none" strike="noStrike" spc="-28" dirty="0">
                <a:solidFill>
                  <a:srgbClr val="0B123D">
                    <a:alpha val="80000"/>
                  </a:srgbClr>
                </a:solidFill>
                <a:latin typeface="Inter Light"/>
              </a:rPr>
              <a:t>Denumiri confuze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852900" y="5308048"/>
            <a:ext cx="5080000" cy="660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3733" b="0" i="0" u="none" strike="noStrike" dirty="0">
                <a:solidFill>
                  <a:srgbClr val="0B123D"/>
                </a:solidFill>
                <a:latin typeface="Inter Display Regular"/>
              </a:rPr>
              <a:t>Navigare neintuitivă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818600" y="4775200"/>
            <a:ext cx="965200" cy="5207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en" sz="2933" b="0" i="0" u="none" strike="noStrike" spc="235" dirty="0">
                <a:solidFill>
                  <a:srgbClr val="0D0B0B">
                    <a:alpha val="60000"/>
                  </a:srgbClr>
                </a:solidFill>
                <a:latin typeface="Inter Display SemiBold"/>
              </a:rPr>
              <a:t>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58300" y="10845800"/>
            <a:ext cx="5943600" cy="977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0350"/>
              </a:lnSpc>
            </a:pPr>
            <a:r>
              <a:rPr lang="en" sz="2800" b="0" i="0" u="none" strike="noStrike" spc="-28" dirty="0">
                <a:solidFill>
                  <a:srgbClr val="0B123D">
                    <a:alpha val="80000"/>
                  </a:srgbClr>
                </a:solidFill>
                <a:latin typeface="Inter Light"/>
              </a:rPr>
              <a:t>Elemente tăiate, butoane suprapuse</a:t>
            </a:r>
          </a:p>
          <a:p>
            <a:pPr lvl="0" algn="l">
              <a:lnSpc>
                <a:spcPct val="120350"/>
              </a:lnSpc>
            </a:pPr>
            <a:r>
              <a:rPr lang="en" sz="2800" b="0" i="0" u="none" strike="noStrike" spc="-28" dirty="0">
                <a:solidFill>
                  <a:srgbClr val="0B123D">
                    <a:alpha val="80000"/>
                  </a:srgbClr>
                </a:solidFill>
                <a:latin typeface="Inter Light"/>
              </a:rPr>
              <a:t>Majoritatea traficului e pe mobil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71000" y="9664700"/>
            <a:ext cx="5994400" cy="660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3733" b="0" i="0" u="none" strike="noStrike" dirty="0">
                <a:solidFill>
                  <a:srgbClr val="0B123D"/>
                </a:solidFill>
                <a:latin typeface="Inter Display Regular"/>
              </a:rPr>
              <a:t>Ignorarea versiunii mobile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236700" y="9144000"/>
            <a:ext cx="965200" cy="5207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en" sz="2933" b="0" i="0" u="none" strike="noStrike" spc="235" dirty="0">
                <a:solidFill>
                  <a:srgbClr val="0D0B0B">
                    <a:alpha val="60000"/>
                  </a:srgbClr>
                </a:solidFill>
                <a:latin typeface="Inter Display SemiBold"/>
              </a:rPr>
              <a:t>05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194800" y="6055415"/>
            <a:ext cx="5765800" cy="1447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0350"/>
              </a:lnSpc>
            </a:pPr>
            <a:r>
              <a:rPr lang="en" sz="2713" b="0" i="0" u="none" strike="noStrike" spc="-27" dirty="0">
                <a:solidFill>
                  <a:srgbClr val="F2F9F7">
                    <a:alpha val="80000"/>
                  </a:srgbClr>
                </a:solidFill>
                <a:latin typeface="Inter Light"/>
              </a:rPr>
              <a:t>Fonturi, culori și dimensiuni fără ordine</a:t>
            </a:r>
          </a:p>
          <a:p>
            <a:pPr lvl="0" algn="l">
              <a:lnSpc>
                <a:spcPct val="120350"/>
              </a:lnSpc>
            </a:pPr>
            <a:r>
              <a:rPr lang="en" sz="2713" b="0" i="0" u="none" strike="noStrike" spc="-27" dirty="0">
                <a:solidFill>
                  <a:srgbClr val="F2F9F7">
                    <a:alpha val="80000"/>
                  </a:srgbClr>
                </a:solidFill>
                <a:latin typeface="Inter Light"/>
              </a:rPr>
              <a:t>Utilizatorul nu știe ce este important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230139" y="5226050"/>
            <a:ext cx="5740400" cy="660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3733" b="0" i="0" u="none" strike="noStrike" dirty="0">
                <a:solidFill>
                  <a:srgbClr val="F2F9F7"/>
                </a:solidFill>
                <a:latin typeface="Inter Display Regular"/>
              </a:rPr>
              <a:t>Lipsa ierarhiei vizuale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236700" y="4775200"/>
            <a:ext cx="965200" cy="5207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en" sz="2933" b="0" i="0" u="none" strike="noStrike" spc="235" dirty="0">
                <a:solidFill>
                  <a:srgbClr val="8FC0EB">
                    <a:alpha val="80000"/>
                  </a:srgbClr>
                </a:solidFill>
                <a:latin typeface="Inter Display SemiBold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76400" y="10960100"/>
            <a:ext cx="5956300" cy="977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0350"/>
              </a:lnSpc>
            </a:pPr>
            <a:r>
              <a:rPr lang="en" sz="2800" b="0" i="0" u="none" strike="noStrike" spc="-28" dirty="0">
                <a:solidFill>
                  <a:srgbClr val="F2F9F7">
                    <a:alpha val="80000"/>
                  </a:srgbClr>
                </a:solidFill>
                <a:latin typeface="Inter Light"/>
              </a:rPr>
              <a:t>Text gri pe fundal gri
Fonturi prea mici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11300" y="9588500"/>
            <a:ext cx="6299200" cy="1333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3733" b="0" i="0" u="none" strike="noStrike" dirty="0">
                <a:solidFill>
                  <a:srgbClr val="F2F9F7"/>
                </a:solidFill>
                <a:latin typeface="Inter Display Regular"/>
              </a:rPr>
              <a:t>Contraste slabe și lizibilitate redusă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654800" y="9144000"/>
            <a:ext cx="965200" cy="5207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en" sz="2933" b="0" i="0" u="none" strike="noStrike" spc="235" dirty="0">
                <a:solidFill>
                  <a:srgbClr val="8FC0EB">
                    <a:alpha val="80000"/>
                  </a:srgbClr>
                </a:solidFill>
                <a:latin typeface="Inter Display SemiBold"/>
              </a:rPr>
              <a:t>04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00200" y="5921514"/>
            <a:ext cx="5956300" cy="2006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0350"/>
              </a:lnSpc>
            </a:pPr>
            <a:r>
              <a:rPr lang="en" sz="2800" b="0" i="0" u="none" strike="noStrike" spc="-28" dirty="0">
                <a:solidFill>
                  <a:srgbClr val="0B123D">
                    <a:alpha val="80000"/>
                  </a:srgbClr>
                </a:solidFill>
                <a:latin typeface="Inter Light"/>
              </a:rPr>
              <a:t>Prea multe texte, elemente, butoane într-o singură pagină</a:t>
            </a:r>
          </a:p>
          <a:p>
            <a:pPr lvl="0" algn="l">
              <a:lnSpc>
                <a:spcPct val="120350"/>
              </a:lnSpc>
            </a:pPr>
            <a:r>
              <a:rPr lang="en" sz="2800" b="0" i="0" u="none" strike="noStrike" spc="-28" dirty="0">
                <a:solidFill>
                  <a:srgbClr val="0B123D">
                    <a:alpha val="80000"/>
                  </a:srgbClr>
                </a:solidFill>
                <a:latin typeface="Inter Light"/>
              </a:rPr>
              <a:t>Crește frustrarea utilizatorului → renunță rapid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51000" y="5095461"/>
            <a:ext cx="5156200" cy="660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3733" b="0" i="0" u="none" strike="noStrike" dirty="0">
                <a:solidFill>
                  <a:srgbClr val="0B123D"/>
                </a:solidFill>
                <a:latin typeface="Inter Display Regular"/>
              </a:rPr>
              <a:t>Prea multa informatie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654800" y="4775200"/>
            <a:ext cx="965200" cy="5207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en" sz="2933" b="0" i="0" u="none" strike="noStrike" spc="235" dirty="0">
                <a:solidFill>
                  <a:srgbClr val="0D0B0B">
                    <a:alpha val="60000"/>
                  </a:srgbClr>
                </a:solidFill>
                <a:latin typeface="Inter Display SemiBold"/>
              </a:rPr>
              <a:t>01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1907500" y="622300"/>
            <a:ext cx="1524000" cy="6604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en" sz="3733" b="0" i="0" u="none" strike="noStrike" spc="-75" dirty="0">
                <a:solidFill>
                  <a:srgbClr val="8FC0EB"/>
                </a:solidFill>
                <a:latin typeface="Source Serif 4 Italic"/>
              </a:rPr>
              <a:t>09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65200" y="1485900"/>
            <a:ext cx="14528800" cy="1701800"/>
          </a:xfrm>
          <a:prstGeom prst="rect">
            <a:avLst/>
          </a:prstGeom>
        </p:spPr>
        <p:txBody>
          <a:bodyPr lIns="0" tIns="207264" rIns="0" bIns="0" rtlCol="0" anchor="t"/>
          <a:lstStyle/>
          <a:p>
            <a:pPr lvl="0" algn="l">
              <a:lnSpc>
                <a:spcPct val="87980"/>
              </a:lnSpc>
            </a:pPr>
            <a:r>
              <a:rPr lang="en" sz="9600" b="0" i="0" u="none" strike="noStrike" spc="-192" dirty="0">
                <a:solidFill>
                  <a:srgbClr val="F2F9F7"/>
                </a:solidFill>
                <a:latin typeface="Inter Display Medium"/>
              </a:rPr>
              <a:t>Greseli frecvente in Ui/Ux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31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8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300"/>
                            </p:stCondLst>
                            <p:childTnLst>
                              <p:par>
                                <p:cTn id="7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3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800"/>
                            </p:stCondLst>
                            <p:childTnLst>
                              <p:par>
                                <p:cTn id="9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8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2616200" y="2781300"/>
            <a:ext cx="3911600" cy="7035800"/>
          </a:xfrm>
          <a:prstGeom prst="rect">
            <a:avLst/>
          </a:prstGeom>
          <a:effectLst>
            <a:outerShdw blurRad="97790" dir="10800000">
              <a:srgbClr val="0062B3">
                <a:alpha val="19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0236200" y="2781300"/>
            <a:ext cx="3911600" cy="703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7868900" y="2781300"/>
            <a:ext cx="3911600" cy="7035800"/>
          </a:xfrm>
          <a:prstGeom prst="rect">
            <a:avLst/>
          </a:prstGeom>
          <a:effectLst>
            <a:outerShdw blurRad="97790" dir="10800000">
              <a:srgbClr val="0062B3">
                <a:alpha val="19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2616200" y="7175500"/>
            <a:ext cx="3911600" cy="7035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0236200" y="7188200"/>
            <a:ext cx="3911600" cy="7035800"/>
          </a:xfrm>
          <a:prstGeom prst="rect">
            <a:avLst/>
          </a:prstGeom>
          <a:effectLst>
            <a:outerShdw blurRad="97790" dir="10800000">
              <a:srgbClr val="0062B3">
                <a:alpha val="19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7856200" y="7188200"/>
            <a:ext cx="3911600" cy="7035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802100" y="10579100"/>
            <a:ext cx="59436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0350"/>
              </a:lnSpc>
            </a:pPr>
            <a:r>
              <a:rPr lang="en" sz="2800" b="0" i="0" u="none" strike="noStrike" spc="-28" dirty="0">
                <a:solidFill>
                  <a:srgbClr val="F2F9F7">
                    <a:alpha val="80000"/>
                  </a:srgbClr>
                </a:solidFill>
                <a:latin typeface="Inter Light"/>
              </a:rPr>
              <a:t>– Optimizarea imaginilor
– Front-end eficient
– Lazy loading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840200" y="9664700"/>
            <a:ext cx="5892800" cy="660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3733" b="0" i="0" u="none" strike="noStrike" dirty="0">
                <a:solidFill>
                  <a:srgbClr val="F2F9F7"/>
                </a:solidFill>
                <a:latin typeface="Inter Display Regular"/>
              </a:rPr>
              <a:t>Timp de încărcare redus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818600" y="9144000"/>
            <a:ext cx="965200" cy="5207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en" sz="2933" b="0" i="0" u="none" strike="noStrike" spc="235" dirty="0">
                <a:solidFill>
                  <a:srgbClr val="8FC0EB">
                    <a:alpha val="80000"/>
                  </a:srgbClr>
                </a:solidFill>
                <a:latin typeface="Inter Display SemiBold"/>
              </a:rPr>
              <a:t>06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891000" y="6057900"/>
            <a:ext cx="59436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0350"/>
              </a:lnSpc>
            </a:pPr>
            <a:r>
              <a:rPr lang="en" sz="2800" b="0" i="0" u="none" strike="noStrike" spc="-28" dirty="0">
                <a:solidFill>
                  <a:srgbClr val="0B123D">
                    <a:alpha val="80000"/>
                  </a:srgbClr>
                </a:solidFill>
                <a:latin typeface="Inter Light"/>
              </a:rPr>
              <a:t>– Meniuri clare, poziționate logic
– Breadcrumbs
– Bara de căutare eficientă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018000" y="4775200"/>
            <a:ext cx="4864100" cy="1333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3733" b="0" i="0" u="none" strike="noStrike" dirty="0">
                <a:solidFill>
                  <a:srgbClr val="0B123D"/>
                </a:solidFill>
                <a:latin typeface="Inter Display Regular"/>
              </a:rPr>
              <a:t>Navigare simplă și previzibilă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818600" y="4775200"/>
            <a:ext cx="965200" cy="5207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en" sz="2933" b="0" i="0" u="none" strike="noStrike" spc="235" dirty="0">
                <a:solidFill>
                  <a:srgbClr val="0D0B0B">
                    <a:alpha val="60000"/>
                  </a:srgbClr>
                </a:solidFill>
                <a:latin typeface="Inter Display SemiBold"/>
              </a:rPr>
              <a:t>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58300" y="10325100"/>
            <a:ext cx="5943600" cy="2006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0350"/>
              </a:lnSpc>
            </a:pPr>
            <a:r>
              <a:rPr lang="en" sz="2800" b="0" i="0" u="none" strike="noStrike" spc="-28" dirty="0">
                <a:solidFill>
                  <a:srgbClr val="0B123D">
                    <a:alpha val="80000"/>
                  </a:srgbClr>
                </a:solidFill>
                <a:latin typeface="Inter Light"/>
              </a:rPr>
              <a:t>– Recomandări adaptate preferințelor
– Salvarea setărilor user-ului
– Mode: dark / light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71000" y="9588500"/>
            <a:ext cx="5994400" cy="660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3733" b="0" i="0" u="none" strike="noStrike" dirty="0">
                <a:solidFill>
                  <a:srgbClr val="0B123D"/>
                </a:solidFill>
                <a:latin typeface="Inter Display Regular"/>
              </a:rPr>
              <a:t>Personalizare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236700" y="9144000"/>
            <a:ext cx="965200" cy="5207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en" sz="2933" b="0" i="0" u="none" strike="noStrike" spc="235" dirty="0">
                <a:solidFill>
                  <a:srgbClr val="0D0B0B">
                    <a:alpha val="60000"/>
                  </a:srgbClr>
                </a:solidFill>
                <a:latin typeface="Inter Display SemiBold"/>
              </a:rPr>
              <a:t>05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004300" y="5829300"/>
            <a:ext cx="5765800" cy="1943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0350"/>
              </a:lnSpc>
            </a:pPr>
            <a:r>
              <a:rPr lang="en" sz="2713" b="0" i="0" u="none" strike="noStrike" spc="-27" dirty="0">
                <a:solidFill>
                  <a:srgbClr val="F2F9F7">
                    <a:alpha val="80000"/>
                  </a:srgbClr>
                </a:solidFill>
                <a:latin typeface="Inter Light"/>
              </a:rPr>
              <a:t>– Aceleași tipare pentru butoane, fonturi, culori
– Comportament uniform al elementelor interactive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258300" y="4965700"/>
            <a:ext cx="5740400" cy="660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3733" b="0" i="0" u="none" strike="noStrike" dirty="0">
                <a:solidFill>
                  <a:srgbClr val="F2F9F7"/>
                </a:solidFill>
                <a:latin typeface="Inter Display Regular"/>
              </a:rPr>
              <a:t>Consistență în design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236700" y="4775200"/>
            <a:ext cx="965200" cy="5207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en" sz="2933" b="0" i="0" u="none" strike="noStrike" spc="235" dirty="0">
                <a:solidFill>
                  <a:srgbClr val="8FC0EB">
                    <a:alpha val="80000"/>
                  </a:srgbClr>
                </a:solidFill>
                <a:latin typeface="Inter Display SemiBold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24000" y="10693400"/>
            <a:ext cx="5956300" cy="977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0350"/>
              </a:lnSpc>
            </a:pPr>
            <a:r>
              <a:rPr lang="en" sz="2800" b="0" i="0" u="none" strike="noStrike" spc="-28" dirty="0">
                <a:solidFill>
                  <a:srgbClr val="F2F9F7">
                    <a:alpha val="80000"/>
                  </a:srgbClr>
                </a:solidFill>
                <a:latin typeface="Inter Light"/>
              </a:rPr>
              <a:t>– Carduri care se ridică la hover
– Indicatori la încărcare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11300" y="9588500"/>
            <a:ext cx="6299200" cy="660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3733" b="0" i="0" u="none" strike="noStrike" dirty="0">
                <a:solidFill>
                  <a:srgbClr val="F2F9F7"/>
                </a:solidFill>
                <a:latin typeface="Inter Display Regular"/>
              </a:rPr>
              <a:t>Micro-interacțiuni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654800" y="9144000"/>
            <a:ext cx="965200" cy="5207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en" sz="2933" b="0" i="0" u="none" strike="noStrike" spc="235" dirty="0">
                <a:solidFill>
                  <a:srgbClr val="8FC0EB">
                    <a:alpha val="80000"/>
                  </a:srgbClr>
                </a:solidFill>
                <a:latin typeface="Inter Display SemiBold"/>
              </a:rPr>
              <a:t>04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11300" y="5600700"/>
            <a:ext cx="5956300" cy="2527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0350"/>
              </a:lnSpc>
            </a:pPr>
            <a:r>
              <a:rPr lang="en" sz="2800" b="0" i="0" u="none" strike="noStrike" spc="-28" dirty="0">
                <a:solidFill>
                  <a:srgbClr val="0B123D">
                    <a:alpha val="80000"/>
                  </a:srgbClr>
                </a:solidFill>
                <a:latin typeface="Inter Light"/>
              </a:rPr>
              <a:t>– Micro-animații la hover/click
– Confirmări vizuale la trimiterea unui formular
– Sunete discrete pentru acțiuni importante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11300" y="4406900"/>
            <a:ext cx="5168900" cy="1333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3733" b="0" i="0" u="none" strike="noStrike" dirty="0">
                <a:solidFill>
                  <a:srgbClr val="0B123D"/>
                </a:solidFill>
                <a:latin typeface="Inter Display Regular"/>
              </a:rPr>
              <a:t>Feedback vizual și auditiv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654800" y="4775200"/>
            <a:ext cx="965200" cy="5207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en" sz="2933" b="0" i="0" u="none" strike="noStrike" spc="235" dirty="0">
                <a:solidFill>
                  <a:srgbClr val="0D0B0B">
                    <a:alpha val="60000"/>
                  </a:srgbClr>
                </a:solidFill>
                <a:latin typeface="Inter Display SemiBold"/>
              </a:rPr>
              <a:t>01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1907500" y="622300"/>
            <a:ext cx="1524000" cy="6604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en" sz="3733" spc="-75" dirty="0">
                <a:solidFill>
                  <a:srgbClr val="8FC0EB"/>
                </a:solidFill>
                <a:latin typeface="Source Serif 4 Italic"/>
              </a:rPr>
              <a:t>10</a:t>
            </a:r>
            <a:endParaRPr lang="en" sz="3733" b="0" i="0" u="none" strike="noStrike" spc="-75" dirty="0">
              <a:solidFill>
                <a:srgbClr val="8FC0EB"/>
              </a:solidFill>
              <a:latin typeface="Source Serif 4 Italic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016000" y="850900"/>
            <a:ext cx="22453600" cy="3784600"/>
          </a:xfrm>
          <a:prstGeom prst="rect">
            <a:avLst/>
          </a:prstGeom>
        </p:spPr>
        <p:txBody>
          <a:bodyPr lIns="0" tIns="207264" rIns="0" bIns="0" rtlCol="0" anchor="t"/>
          <a:lstStyle/>
          <a:p>
            <a:pPr lvl="0" algn="l">
              <a:lnSpc>
                <a:spcPct val="87980"/>
              </a:lnSpc>
            </a:pPr>
            <a:r>
              <a:rPr lang="en" sz="9600" b="0" i="0" u="none" strike="noStrike" spc="-192" dirty="0">
                <a:solidFill>
                  <a:srgbClr val="F2F9F7"/>
                </a:solidFill>
                <a:latin typeface="Inter Display Medium"/>
              </a:rPr>
              <a:t>Detalii ce îmbunătățesc interacțiunea cu utilizatorul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65" y="0"/>
            <a:ext cx="24384000" cy="13716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09600" y="3314700"/>
            <a:ext cx="24828500" cy="2209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12393" b="0" i="0" u="none" strike="noStrike" spc="-248" dirty="0">
                <a:solidFill>
                  <a:srgbClr val="F2F9F7"/>
                </a:solidFill>
                <a:latin typeface="Inter Display Regular"/>
              </a:rPr>
              <a:t>VA MULTUMIM PENTRU ATENTIE!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5334000"/>
            <a:ext cx="8534400" cy="8572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ine 1">
            <a:extLst>
              <a:ext uri="{FF2B5EF4-FFF2-40B4-BE49-F238E27FC236}">
                <a16:creationId xmlns:a16="http://schemas.microsoft.com/office/drawing/2014/main" id="{2DF26F65-930D-A19E-A630-D9A2BC9D0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CasetăText 2">
            <a:extLst>
              <a:ext uri="{FF2B5EF4-FFF2-40B4-BE49-F238E27FC236}">
                <a16:creationId xmlns:a16="http://schemas.microsoft.com/office/drawing/2014/main" id="{19BE7C80-38F1-3312-FA82-1B6113A8D6F1}"/>
              </a:ext>
            </a:extLst>
          </p:cNvPr>
          <p:cNvSpPr txBox="1"/>
          <p:nvPr/>
        </p:nvSpPr>
        <p:spPr>
          <a:xfrm>
            <a:off x="7162800" y="1600200"/>
            <a:ext cx="9677399" cy="10802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err="1">
                <a:solidFill>
                  <a:schemeClr val="bg1"/>
                </a:solidFill>
              </a:rPr>
              <a:t>Credite</a:t>
            </a:r>
            <a:endParaRPr lang="en-US" sz="7200" b="1" dirty="0">
              <a:solidFill>
                <a:schemeClr val="bg1"/>
              </a:solidFill>
            </a:endParaRPr>
          </a:p>
          <a:p>
            <a:pPr algn="ctr"/>
            <a:endParaRPr lang="en-US" sz="7200" dirty="0">
              <a:solidFill>
                <a:schemeClr val="bg1"/>
              </a:solidFill>
            </a:endParaRPr>
          </a:p>
          <a:p>
            <a:pPr algn="ctr"/>
            <a:r>
              <a:rPr lang="en-US" sz="4800" dirty="0">
                <a:solidFill>
                  <a:schemeClr val="bg1"/>
                </a:solidFill>
              </a:rPr>
              <a:t>Cornel Misica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</a:rPr>
              <a:t>Radu Matei</a:t>
            </a:r>
          </a:p>
          <a:p>
            <a:pPr algn="ctr"/>
            <a:endParaRPr lang="en-US" sz="4800" dirty="0">
              <a:solidFill>
                <a:schemeClr val="bg1"/>
              </a:solidFill>
            </a:endParaRPr>
          </a:p>
          <a:p>
            <a:pPr algn="ctr"/>
            <a:r>
              <a:rPr lang="en-US" sz="5400" dirty="0" err="1">
                <a:solidFill>
                  <a:schemeClr val="bg1"/>
                </a:solidFill>
              </a:rPr>
              <a:t>Profesor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coordonator</a:t>
            </a:r>
            <a:endParaRPr lang="en-US" sz="5400" dirty="0">
              <a:solidFill>
                <a:schemeClr val="bg1"/>
              </a:solidFill>
            </a:endParaRPr>
          </a:p>
          <a:p>
            <a:pPr algn="ctr"/>
            <a:endParaRPr lang="en-US" sz="5400" dirty="0">
              <a:solidFill>
                <a:schemeClr val="bg1"/>
              </a:solidFill>
            </a:endParaRPr>
          </a:p>
          <a:p>
            <a:pPr algn="ctr"/>
            <a:r>
              <a:rPr lang="en-US" sz="4800" dirty="0">
                <a:solidFill>
                  <a:schemeClr val="bg1"/>
                </a:solidFill>
              </a:rPr>
              <a:t> Corneliu Zaharia</a:t>
            </a:r>
          </a:p>
          <a:p>
            <a:pPr algn="ctr"/>
            <a:endParaRPr lang="en-US" sz="4800" dirty="0">
              <a:solidFill>
                <a:schemeClr val="bg1"/>
              </a:solidFill>
            </a:endParaRPr>
          </a:p>
          <a:p>
            <a:pPr algn="ctr"/>
            <a:endParaRPr lang="en-US" sz="4800" dirty="0">
              <a:solidFill>
                <a:schemeClr val="bg1"/>
              </a:solidFill>
            </a:endParaRPr>
          </a:p>
          <a:p>
            <a:pPr algn="ctr"/>
            <a:r>
              <a:rPr lang="en-US" sz="5400" dirty="0">
                <a:solidFill>
                  <a:schemeClr val="bg1"/>
                </a:solidFill>
              </a:rPr>
              <a:t>Special thanks</a:t>
            </a:r>
          </a:p>
          <a:p>
            <a:pPr algn="ctr"/>
            <a:endParaRPr lang="en-US" sz="5400" dirty="0">
              <a:solidFill>
                <a:schemeClr val="bg1"/>
              </a:solidFill>
            </a:endParaRPr>
          </a:p>
          <a:p>
            <a:pPr algn="ctr"/>
            <a:r>
              <a:rPr lang="en-US" sz="4800" dirty="0" err="1">
                <a:solidFill>
                  <a:schemeClr val="bg1"/>
                </a:solidFill>
              </a:rPr>
              <a:t>Colegii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422015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2006600"/>
            <a:ext cx="10960100" cy="10642600"/>
          </a:xfrm>
          <a:prstGeom prst="rect">
            <a:avLst/>
          </a:prstGeom>
          <a:effectLst>
            <a:outerShdw blurRad="4257040" dist="736795" dir="13860000">
              <a:srgbClr val="0062B3">
                <a:alpha val="80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12839700" y="2006600"/>
            <a:ext cx="9017000" cy="2489200"/>
          </a:xfrm>
          <a:prstGeom prst="rect">
            <a:avLst/>
          </a:prstGeom>
        </p:spPr>
        <p:txBody>
          <a:bodyPr lIns="0" tIns="207264" rIns="0" bIns="0" rtlCol="0" anchor="t"/>
          <a:lstStyle/>
          <a:p>
            <a:pPr lvl="0" algn="l">
              <a:lnSpc>
                <a:spcPct val="87980"/>
              </a:lnSpc>
            </a:pPr>
            <a:r>
              <a:rPr lang="en" sz="9600" b="0" i="0" u="none" strike="noStrike" spc="-192" dirty="0">
                <a:solidFill>
                  <a:srgbClr val="F2F9F7"/>
                </a:solidFill>
                <a:latin typeface="Inter Display Medium"/>
              </a:rPr>
              <a:t>Agenda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3931900" y="2971800"/>
            <a:ext cx="8597900" cy="10502900"/>
          </a:xfrm>
          <a:prstGeom prst="rect">
            <a:avLst/>
          </a:prstGeom>
          <a:effectLst>
            <a:outerShdw blurRad="215010" dir="10800000">
              <a:srgbClr val="0062B3">
                <a:alpha val="19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21907500" y="622300"/>
            <a:ext cx="1524000" cy="6604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en" sz="3733" b="0" i="0" u="none" strike="noStrike" spc="-75" dirty="0">
                <a:solidFill>
                  <a:srgbClr val="8FC0EB"/>
                </a:solidFill>
                <a:latin typeface="Source Serif 4 Italic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487400" y="4787900"/>
            <a:ext cx="9817100" cy="739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5196" b="0" i="0" u="none" strike="noStrike" dirty="0">
                <a:solidFill>
                  <a:srgbClr val="000000"/>
                </a:solidFill>
                <a:latin typeface="Roboto"/>
              </a:rPr>
              <a:t>1.Ui si Ux - Ce sunt?</a:t>
            </a:r>
          </a:p>
          <a:p>
            <a:pPr lvl="0" algn="l">
              <a:lnSpc>
                <a:spcPct val="116199"/>
              </a:lnSpc>
            </a:pPr>
            <a:r>
              <a:rPr lang="en" sz="5196" b="0" i="0" u="none" strike="noStrike" dirty="0">
                <a:solidFill>
                  <a:srgbClr val="000000"/>
                </a:solidFill>
                <a:latin typeface="Roboto"/>
              </a:rPr>
              <a:t>2.Principii de baza Ui/Ux</a:t>
            </a:r>
          </a:p>
          <a:p>
            <a:pPr lvl="0" algn="l">
              <a:lnSpc>
                <a:spcPct val="116199"/>
              </a:lnSpc>
            </a:pPr>
            <a:r>
              <a:rPr lang="en" sz="5196" b="0" i="0" u="none" strike="noStrike" dirty="0">
                <a:solidFill>
                  <a:srgbClr val="000000"/>
                </a:solidFill>
                <a:latin typeface="Roboto"/>
              </a:rPr>
              <a:t>3.Importanta Ui/Ux</a:t>
            </a:r>
          </a:p>
          <a:p>
            <a:pPr lvl="0" algn="l">
              <a:lnSpc>
                <a:spcPct val="116199"/>
              </a:lnSpc>
            </a:pPr>
            <a:r>
              <a:rPr lang="en" sz="5196" b="0" i="0" u="none" strike="noStrike" dirty="0">
                <a:solidFill>
                  <a:srgbClr val="000000"/>
                </a:solidFill>
                <a:latin typeface="Roboto"/>
              </a:rPr>
              <a:t>4.Exemple Ui/Ux bun vs prost</a:t>
            </a:r>
          </a:p>
          <a:p>
            <a:pPr lvl="0" algn="l">
              <a:lnSpc>
                <a:spcPct val="116199"/>
              </a:lnSpc>
            </a:pPr>
            <a:r>
              <a:rPr lang="en" sz="5196" b="0" i="0" u="none" strike="noStrike" dirty="0">
                <a:solidFill>
                  <a:srgbClr val="000000"/>
                </a:solidFill>
                <a:latin typeface="Roboto"/>
              </a:rPr>
              <a:t>5.Greseli frecvente in Ui/Ux</a:t>
            </a:r>
          </a:p>
          <a:p>
            <a:pPr lvl="0" algn="l">
              <a:lnSpc>
                <a:spcPct val="116199"/>
              </a:lnSpc>
            </a:pPr>
            <a:r>
              <a:rPr lang="en" sz="5196" b="0" i="0" u="none" strike="noStrike" dirty="0">
                <a:solidFill>
                  <a:srgbClr val="000000"/>
                </a:solidFill>
                <a:latin typeface="Roboto"/>
              </a:rPr>
              <a:t>6.Detalii ce îmbunătățesc percepția și interacțiunea</a:t>
            </a:r>
          </a:p>
          <a:p>
            <a:pPr lvl="0" algn="l">
              <a:lnSpc>
                <a:spcPct val="116199"/>
              </a:lnSpc>
            </a:pPr>
            <a:endParaRPr lang="en" sz="5196" b="0" i="0" u="none" strike="noStrike" dirty="0">
              <a:solidFill>
                <a:srgbClr val="000000"/>
              </a:solidFill>
              <a:latin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194800" y="8902700"/>
            <a:ext cx="6032500" cy="660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3733" b="0" i="0" u="none" strike="noStrike">
                <a:solidFill>
                  <a:srgbClr val="FFFFFF">
                    <a:alpha val="80000"/>
                  </a:srgbClr>
                </a:solidFill>
                <a:latin typeface="Inter Display Medium"/>
              </a:rPr>
              <a:t>Steve Jobs</a:t>
            </a:r>
            <a:endParaRPr lang="en" sz="3733" b="0" i="0" u="none" strike="noStrike" dirty="0">
              <a:solidFill>
                <a:srgbClr val="FFFFFF">
                  <a:alpha val="80000"/>
                </a:srgbClr>
              </a:solidFill>
              <a:latin typeface="Inter Display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857500" y="3810000"/>
            <a:ext cx="18427700" cy="4533900"/>
          </a:xfrm>
          <a:prstGeom prst="rect">
            <a:avLst/>
          </a:prstGeom>
        </p:spPr>
        <p:txBody>
          <a:bodyPr lIns="0" tIns="56727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" sz="8933" b="0" i="0" u="none" strike="noStrike" spc="-89" dirty="0">
                <a:solidFill>
                  <a:srgbClr val="6A96B9"/>
                </a:solidFill>
                <a:latin typeface="Inter Light"/>
              </a:rPr>
              <a:t>Design is not just what it looks like and feels like. Design is how it works.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28900" y="3441700"/>
            <a:ext cx="1993900" cy="2044700"/>
          </a:xfrm>
          <a:prstGeom prst="rect">
            <a:avLst/>
          </a:prstGeom>
        </p:spPr>
        <p:txBody>
          <a:bodyPr lIns="0" tIns="247566" rIns="0" bIns="0" rtlCol="0" anchor="t"/>
          <a:lstStyle/>
          <a:p>
            <a:pPr lvl="0" algn="l">
              <a:lnSpc>
                <a:spcPct val="87980"/>
              </a:lnSpc>
            </a:pPr>
            <a:r>
              <a:rPr lang="en" sz="11466" b="0" i="0" u="none" strike="noStrike" spc="-113" dirty="0">
                <a:solidFill>
                  <a:srgbClr val="F2F9F7"/>
                </a:solidFill>
                <a:latin typeface="Geist Regular"/>
              </a:rPr>
              <a:t>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280900" y="6705600"/>
            <a:ext cx="2006600" cy="2044700"/>
          </a:xfrm>
          <a:prstGeom prst="rect">
            <a:avLst/>
          </a:prstGeom>
        </p:spPr>
        <p:txBody>
          <a:bodyPr lIns="0" tIns="247566" rIns="0" bIns="0" rtlCol="0" anchor="t"/>
          <a:lstStyle/>
          <a:p>
            <a:pPr lvl="0" algn="r">
              <a:lnSpc>
                <a:spcPct val="87980"/>
              </a:lnSpc>
            </a:pPr>
            <a:r>
              <a:rPr lang="en" sz="11466" b="0" i="0" u="none" strike="noStrike" spc="-113" dirty="0">
                <a:solidFill>
                  <a:srgbClr val="F2F9F7"/>
                </a:solidFill>
                <a:latin typeface="Geist Regular"/>
              </a:rPr>
              <a:t>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05FAE-0E98-51A2-7F94-3198AA31A3F9}"/>
              </a:ext>
            </a:extLst>
          </p:cNvPr>
          <p:cNvSpPr txBox="1"/>
          <p:nvPr/>
        </p:nvSpPr>
        <p:spPr>
          <a:xfrm>
            <a:off x="21907500" y="622300"/>
            <a:ext cx="1524000" cy="6604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en" sz="3733" b="0" i="0" u="none" strike="noStrike" spc="-75" dirty="0">
                <a:solidFill>
                  <a:srgbClr val="8FC0EB"/>
                </a:solidFill>
                <a:latin typeface="Source Serif 4 Italic"/>
              </a:rPr>
              <a:t>02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6443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47467" y="2793724"/>
            <a:ext cx="9245600" cy="10452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52500" y="1485900"/>
            <a:ext cx="12141200" cy="1701800"/>
          </a:xfrm>
          <a:prstGeom prst="rect">
            <a:avLst/>
          </a:prstGeom>
        </p:spPr>
        <p:txBody>
          <a:bodyPr lIns="0" tIns="207264" rIns="0" bIns="0" rtlCol="0" anchor="t"/>
          <a:lstStyle/>
          <a:p>
            <a:pPr lvl="0" algn="l">
              <a:lnSpc>
                <a:spcPct val="87980"/>
              </a:lnSpc>
            </a:pPr>
            <a:r>
              <a:rPr lang="en" sz="9600" b="0" i="0" u="none" strike="noStrike" spc="-192" dirty="0">
                <a:solidFill>
                  <a:srgbClr val="F2F9F7"/>
                </a:solidFill>
                <a:latin typeface="Inter Display Medium"/>
              </a:rPr>
              <a:t>Ce sunt Ui si Ux?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19200" y="3632200"/>
            <a:ext cx="10553700" cy="1562100"/>
          </a:xfrm>
          <a:prstGeom prst="rect">
            <a:avLst/>
          </a:prstGeom>
        </p:spPr>
        <p:txBody>
          <a:bodyPr lIns="0" tIns="189992" rIns="0" bIns="0" rtlCol="0" anchor="t"/>
          <a:lstStyle/>
          <a:p>
            <a:pPr lvl="0" algn="l">
              <a:lnSpc>
                <a:spcPct val="87980"/>
              </a:lnSpc>
            </a:pPr>
            <a:r>
              <a:rPr lang="en" sz="8800" b="0" i="0" u="none" strike="noStrike" spc="264" dirty="0">
                <a:solidFill>
                  <a:srgbClr val="F2F9F7"/>
                </a:solidFill>
                <a:latin typeface="Inter Display Medium"/>
              </a:rPr>
              <a:t>Ui(User Interface)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19200" y="5422900"/>
            <a:ext cx="10071100" cy="626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3824" b="0" i="0" u="none" strike="noStrike" dirty="0">
                <a:solidFill>
                  <a:srgbClr val="F2F9F7"/>
                </a:solidFill>
                <a:latin typeface="Inter Display Regular"/>
              </a:rPr>
              <a:t>E</a:t>
            </a:r>
            <a:r>
              <a:rPr lang="en" sz="4091" b="0" i="0" u="none" strike="noStrike" dirty="0">
                <a:solidFill>
                  <a:srgbClr val="F2F9F7"/>
                </a:solidFill>
                <a:latin typeface="Inter Display Regular"/>
              </a:rPr>
              <a:t>ste tot ceea ce vezi si cu ce interactionezi in timpul folosirii aplicatiei. Aceasta cuprinde: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" sz="3824" b="0" i="0" u="none" strike="noStrike" dirty="0">
                <a:solidFill>
                  <a:srgbClr val="F2F9F7"/>
                </a:solidFill>
                <a:latin typeface="Inter Display Regular"/>
              </a:rPr>
              <a:t>Butoane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" sz="3824" b="0" i="0" u="none" strike="noStrike" dirty="0">
                <a:solidFill>
                  <a:srgbClr val="F2F9F7"/>
                </a:solidFill>
                <a:latin typeface="Inter Display Regular"/>
              </a:rPr>
              <a:t>Culori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" sz="3824" b="0" i="0" u="none" strike="noStrike" dirty="0">
                <a:solidFill>
                  <a:srgbClr val="F2F9F7"/>
                </a:solidFill>
                <a:latin typeface="Inter Display Regular"/>
              </a:rPr>
              <a:t>Iconite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" sz="3824" b="0" i="0" u="none" strike="noStrike" dirty="0">
                <a:solidFill>
                  <a:srgbClr val="F2F9F7"/>
                </a:solidFill>
                <a:latin typeface="Inter Display Regular"/>
              </a:rPr>
              <a:t>Animatii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" sz="3824" b="0" i="0" u="none" strike="noStrike" dirty="0">
                <a:solidFill>
                  <a:srgbClr val="F2F9F7"/>
                </a:solidFill>
                <a:latin typeface="Inter Display Regular"/>
              </a:rPr>
              <a:t>Spatiere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" sz="3824" b="0" i="0" u="none" strike="noStrike" dirty="0">
                <a:solidFill>
                  <a:srgbClr val="F2F9F7"/>
                </a:solidFill>
                <a:latin typeface="Inter Display Regular"/>
              </a:rPr>
              <a:t>Pozitionare elemente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3627100" y="3104874"/>
            <a:ext cx="9309100" cy="9893300"/>
          </a:xfrm>
          <a:prstGeom prst="rect">
            <a:avLst/>
          </a:prstGeom>
          <a:effectLst>
            <a:outerShdw blurRad="232833" dir="10800000">
              <a:srgbClr val="0062B3">
                <a:alpha val="19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13589000" y="3632200"/>
            <a:ext cx="11722100" cy="2006600"/>
          </a:xfrm>
          <a:prstGeom prst="rect">
            <a:avLst/>
          </a:prstGeom>
        </p:spPr>
        <p:txBody>
          <a:bodyPr lIns="0" tIns="166963" rIns="0" bIns="0" rtlCol="0" anchor="t"/>
          <a:lstStyle/>
          <a:p>
            <a:pPr lvl="0" algn="l">
              <a:lnSpc>
                <a:spcPct val="87980"/>
              </a:lnSpc>
            </a:pPr>
            <a:r>
              <a:rPr lang="en" sz="7733" b="0" i="0" u="none" strike="noStrike" spc="231" dirty="0">
                <a:solidFill>
                  <a:srgbClr val="0B123D"/>
                </a:solidFill>
                <a:latin typeface="Inter Display Medium"/>
              </a:rPr>
              <a:t>Ux(User Experience)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754100" y="5372100"/>
            <a:ext cx="9474200" cy="3987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3733" b="0" i="0" u="none" strike="noStrike" dirty="0">
                <a:solidFill>
                  <a:srgbClr val="0B123D"/>
                </a:solidFill>
                <a:latin typeface="Inter Display Regular"/>
              </a:rPr>
              <a:t>Este tot ceea ce simti cand folosesti aplicatia. Aceasta cuprinde: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" sz="3733" b="0" i="0" u="none" strike="noStrike" dirty="0">
                <a:solidFill>
                  <a:srgbClr val="0B123D"/>
                </a:solidFill>
                <a:latin typeface="Inter Display Regular"/>
              </a:rPr>
              <a:t>Cat de repede gasesti ceea ce cauti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" sz="3733" b="0" i="0" u="none" strike="noStrike" dirty="0">
                <a:solidFill>
                  <a:srgbClr val="0B123D"/>
                </a:solidFill>
                <a:latin typeface="Inter Display Regular"/>
              </a:rPr>
              <a:t>Daca poti invata usor interfata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" sz="3733" b="0" i="0" u="none" strike="noStrike" dirty="0">
                <a:solidFill>
                  <a:srgbClr val="0B123D"/>
                </a:solidFill>
                <a:latin typeface="Inter Display Regular"/>
              </a:rPr>
              <a:t>Cat de repede se incarca aplicatia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endParaRPr lang="en" sz="3733" b="0" i="0" u="none" strike="noStrike" dirty="0">
              <a:solidFill>
                <a:srgbClr val="0B123D"/>
              </a:solidFill>
              <a:latin typeface="Inter Display Regula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1907500" y="622300"/>
            <a:ext cx="1524000" cy="6604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en" sz="3733" b="0" i="0" u="none" strike="noStrike" spc="-75">
                <a:solidFill>
                  <a:srgbClr val="8FC0EB"/>
                </a:solidFill>
                <a:latin typeface="Source Serif 4 Italic"/>
              </a:rPr>
              <a:t>03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812800" y="5219700"/>
            <a:ext cx="26009600" cy="13335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7195800" y="2844800"/>
            <a:ext cx="5067300" cy="678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92200" y="5029200"/>
            <a:ext cx="7175500" cy="1447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0350"/>
              </a:lnSpc>
            </a:pPr>
            <a:r>
              <a:rPr lang="en" sz="4000" b="0" i="0" u="none" strike="noStrike" spc="-40" dirty="0">
                <a:solidFill>
                  <a:srgbClr val="F2F9F7"/>
                </a:solidFill>
                <a:latin typeface="Inter Light"/>
              </a:rPr>
              <a:t>Iata cateva motive pentru care Ui/Ux sunt importante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2120900" y="6540500"/>
            <a:ext cx="5067300" cy="7251700"/>
          </a:xfrm>
          <a:prstGeom prst="rect">
            <a:avLst/>
          </a:prstGeom>
          <a:effectLst>
            <a:outerShdw blurRad="25337" dir="10800000">
              <a:srgbClr val="0062B3">
                <a:alpha val="10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1320800" y="8343900"/>
            <a:ext cx="7010400" cy="34417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" sz="3866" b="0" i="0" u="none" strike="noStrike" dirty="0">
                <a:solidFill>
                  <a:srgbClr val="0B123D"/>
                </a:solidFill>
                <a:latin typeface="Inter Display Regular"/>
              </a:rPr>
              <a:t>Prima impresie contează</a:t>
            </a:r>
          </a:p>
          <a:p>
            <a:pPr lvl="0" algn="l">
              <a:lnSpc>
                <a:spcPct val="116199"/>
              </a:lnSpc>
            </a:pPr>
            <a:endParaRPr lang="en" sz="3866" b="0" i="0" u="none" strike="noStrike" dirty="0">
              <a:solidFill>
                <a:srgbClr val="0B123D"/>
              </a:solidFill>
              <a:latin typeface="Inter Display Regular"/>
            </a:endParaRP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" sz="3866" b="0" i="0" u="none" strike="noStrike" dirty="0">
                <a:solidFill>
                  <a:srgbClr val="0B123D"/>
                </a:solidFill>
                <a:latin typeface="Inter Display Regular"/>
              </a:rPr>
              <a:t>Reduce frustrarea și erorile</a:t>
            </a:r>
          </a:p>
          <a:p>
            <a:pPr lvl="0" algn="l">
              <a:lnSpc>
                <a:spcPct val="116199"/>
              </a:lnSpc>
            </a:pPr>
            <a:endParaRPr lang="en" sz="3866" b="0" i="0" u="none" strike="noStrike" dirty="0">
              <a:solidFill>
                <a:srgbClr val="0B123D"/>
              </a:solidFill>
              <a:latin typeface="Inter Display Regular"/>
            </a:endParaRP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" sz="3866" b="0" i="0" u="none" strike="noStrike" dirty="0">
                <a:solidFill>
                  <a:srgbClr val="0B123D"/>
                </a:solidFill>
                <a:latin typeface="Inter Display Regular"/>
              </a:rPr>
              <a:t>Crește satisfacția utilizatorului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6450" y="557696"/>
            <a:ext cx="7023100" cy="13131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1907500" y="622300"/>
            <a:ext cx="1524000" cy="6604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en" sz="3733" b="0" i="0" u="none" strike="noStrike" spc="-75">
                <a:solidFill>
                  <a:srgbClr val="8FC0EB"/>
                </a:solidFill>
                <a:latin typeface="Source Serif 4 Italic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2500" y="1485900"/>
            <a:ext cx="7581900" cy="2997200"/>
          </a:xfrm>
          <a:prstGeom prst="rect">
            <a:avLst/>
          </a:prstGeom>
        </p:spPr>
        <p:txBody>
          <a:bodyPr lIns="0" tIns="164084" rIns="0" bIns="0" rtlCol="0" anchor="t"/>
          <a:lstStyle/>
          <a:p>
            <a:pPr lvl="0" algn="l">
              <a:lnSpc>
                <a:spcPct val="87980"/>
              </a:lnSpc>
            </a:pPr>
            <a:r>
              <a:rPr lang="en" sz="7598" b="0" i="0" u="none" strike="noStrike" spc="-152" dirty="0">
                <a:solidFill>
                  <a:srgbClr val="F2F9F7"/>
                </a:solidFill>
                <a:latin typeface="Inter Display Medium"/>
              </a:rPr>
              <a:t>De ce sunt importante Ui/Ux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662400" y="4483100"/>
            <a:ext cx="5867400" cy="34290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" sz="3863" b="0" i="0" u="none" strike="noStrike" dirty="0">
                <a:solidFill>
                  <a:srgbClr val="FFFFFF"/>
                </a:solidFill>
                <a:latin typeface="Roboto"/>
              </a:rPr>
              <a:t>Crește conversiile și vânzările</a:t>
            </a:r>
          </a:p>
          <a:p>
            <a:pPr lvl="0" algn="l">
              <a:lnSpc>
                <a:spcPct val="116199"/>
              </a:lnSpc>
            </a:pPr>
            <a:endParaRPr lang="en" sz="3863" b="0" i="0" u="none" strike="noStrike" dirty="0">
              <a:solidFill>
                <a:srgbClr val="FFFFFF"/>
              </a:solidFill>
              <a:latin typeface="Roboto"/>
            </a:endParaRPr>
          </a:p>
          <a:p>
            <a:pPr lvl="0" algn="l">
              <a:lnSpc>
                <a:spcPct val="116199"/>
              </a:lnSpc>
            </a:pPr>
            <a:endParaRPr lang="en" sz="3863" b="0" i="0" u="none" strike="noStrike" dirty="0">
              <a:solidFill>
                <a:srgbClr val="FFFFFF"/>
              </a:solidFill>
              <a:latin typeface="Roboto"/>
            </a:endParaRP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" sz="3863" b="0" i="0" u="none" strike="noStrike" dirty="0">
                <a:solidFill>
                  <a:srgbClr val="FFFFFF"/>
                </a:solidFill>
                <a:latin typeface="Roboto"/>
              </a:rPr>
              <a:t>Prevenirea erorilor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3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41400" y="4724400"/>
            <a:ext cx="7327900" cy="3784600"/>
          </a:xfrm>
          <a:prstGeom prst="rect">
            <a:avLst/>
          </a:prstGeom>
        </p:spPr>
        <p:txBody>
          <a:bodyPr lIns="0" tIns="207264" rIns="0" bIns="0" rtlCol="0" anchor="t"/>
          <a:lstStyle/>
          <a:p>
            <a:pPr lvl="0" algn="l">
              <a:lnSpc>
                <a:spcPct val="87980"/>
              </a:lnSpc>
            </a:pPr>
            <a:r>
              <a:rPr lang="en" sz="9600" b="0" i="0" u="none" strike="noStrike" spc="-192" dirty="0">
                <a:solidFill>
                  <a:srgbClr val="F2F9F7"/>
                </a:solidFill>
                <a:latin typeface="Inter Display Medium"/>
              </a:rPr>
              <a:t>Principii de baza Ui/Ux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1074400" y="1676400"/>
            <a:ext cx="4953000" cy="6159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112500" y="4572000"/>
            <a:ext cx="4419600" cy="660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3733" b="0" i="0" u="none" strike="noStrike" dirty="0">
                <a:solidFill>
                  <a:srgbClr val="F2F9F7"/>
                </a:solidFill>
                <a:latin typeface="Inter Display Regular"/>
              </a:rPr>
              <a:t>Design for humans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7756533" y="1676400"/>
            <a:ext cx="4953000" cy="6159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818100" y="4572000"/>
            <a:ext cx="4419600" cy="660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3733" b="0" i="0" u="none" strike="noStrike" dirty="0">
                <a:solidFill>
                  <a:srgbClr val="F2F9F7"/>
                </a:solidFill>
                <a:latin typeface="Inter Display Regular"/>
              </a:rPr>
              <a:t>Less is More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1061700" y="7124700"/>
            <a:ext cx="4978400" cy="6159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112500" y="10033000"/>
            <a:ext cx="4419600" cy="660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3733" b="0" i="0" u="none" strike="noStrike" dirty="0">
                <a:solidFill>
                  <a:srgbClr val="F2F9F7"/>
                </a:solidFill>
                <a:latin typeface="Inter Display Regular"/>
              </a:rPr>
              <a:t>Tests tell the truth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7780000" y="7124700"/>
            <a:ext cx="4978400" cy="6159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76500" y="2641600"/>
            <a:ext cx="1016000" cy="1016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76500" y="8343900"/>
            <a:ext cx="1016000" cy="1016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56700" y="8343900"/>
            <a:ext cx="1016000" cy="1016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856700" y="2641600"/>
            <a:ext cx="1016000" cy="1016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7818100" y="10033000"/>
            <a:ext cx="5257800" cy="660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3733" b="0" i="0" u="none" strike="noStrike" dirty="0">
                <a:solidFill>
                  <a:srgbClr val="F2F9F7"/>
                </a:solidFill>
                <a:latin typeface="Inter Display Regular"/>
              </a:rPr>
              <a:t>The context is important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907500" y="622300"/>
            <a:ext cx="1524000" cy="6604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en" sz="3733" b="0" i="0" u="none" strike="noStrike" spc="-75">
                <a:solidFill>
                  <a:srgbClr val="8FC0EB"/>
                </a:solidFill>
                <a:latin typeface="Source Serif 4 Italic"/>
              </a:rPr>
              <a:t>05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9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1485900"/>
            <a:ext cx="16129000" cy="1701800"/>
          </a:xfrm>
          <a:prstGeom prst="rect">
            <a:avLst/>
          </a:prstGeom>
        </p:spPr>
        <p:txBody>
          <a:bodyPr lIns="0" tIns="207264" rIns="0" bIns="0" rtlCol="0" anchor="t"/>
          <a:lstStyle/>
          <a:p>
            <a:pPr lvl="0" algn="l">
              <a:lnSpc>
                <a:spcPct val="87980"/>
              </a:lnSpc>
            </a:pPr>
            <a:r>
              <a:rPr lang="en" sz="9600" b="0" i="0" u="none" strike="noStrike" spc="-192" dirty="0">
                <a:solidFill>
                  <a:srgbClr val="F2F9F7"/>
                </a:solidFill>
                <a:latin typeface="Inter Display Medium"/>
              </a:rPr>
              <a:t>Exemple Ui/Ux bun vs prost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907500" y="622300"/>
            <a:ext cx="1524000" cy="6604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en" sz="3733" b="0" i="0" u="none" strike="noStrike" spc="-75" dirty="0">
                <a:solidFill>
                  <a:srgbClr val="8FC0EB"/>
                </a:solidFill>
                <a:latin typeface="Source Serif 4 Italic"/>
              </a:rPr>
              <a:t>06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733800"/>
            <a:ext cx="20269200" cy="9029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1485900"/>
            <a:ext cx="16129000" cy="1701800"/>
          </a:xfrm>
          <a:prstGeom prst="rect">
            <a:avLst/>
          </a:prstGeom>
        </p:spPr>
        <p:txBody>
          <a:bodyPr lIns="0" tIns="207264" rIns="0" bIns="0" rtlCol="0" anchor="t"/>
          <a:lstStyle/>
          <a:p>
            <a:pPr lvl="0" algn="l">
              <a:lnSpc>
                <a:spcPct val="87980"/>
              </a:lnSpc>
            </a:pPr>
            <a:r>
              <a:rPr lang="en" sz="9600" b="0" i="0" u="none" strike="noStrike" spc="-192" dirty="0">
                <a:solidFill>
                  <a:srgbClr val="F2F9F7"/>
                </a:solidFill>
                <a:latin typeface="Inter Display Medium"/>
              </a:rPr>
              <a:t>Exemple Ui/Ux bun vs prost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907500" y="622300"/>
            <a:ext cx="1524000" cy="6604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en" sz="3733" b="0" i="0" u="none" strike="noStrike" spc="-75">
                <a:solidFill>
                  <a:srgbClr val="8FC0EB"/>
                </a:solidFill>
                <a:latin typeface="Source Serif 4 Italic"/>
              </a:rPr>
              <a:t>07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810000"/>
            <a:ext cx="14833600" cy="8597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6299200" y="-533400"/>
            <a:ext cx="8331200" cy="17487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1485900"/>
            <a:ext cx="16129000" cy="1701800"/>
          </a:xfrm>
          <a:prstGeom prst="rect">
            <a:avLst/>
          </a:prstGeom>
        </p:spPr>
        <p:txBody>
          <a:bodyPr lIns="0" tIns="207264" rIns="0" bIns="0" rtlCol="0" anchor="t"/>
          <a:lstStyle/>
          <a:p>
            <a:pPr lvl="0" algn="l">
              <a:lnSpc>
                <a:spcPct val="87980"/>
              </a:lnSpc>
            </a:pPr>
            <a:r>
              <a:rPr lang="en" sz="9600" b="0" i="0" u="none" strike="noStrike" spc="-192" dirty="0">
                <a:solidFill>
                  <a:srgbClr val="F2F9F7"/>
                </a:solidFill>
                <a:latin typeface="Inter Display Medium"/>
              </a:rPr>
              <a:t>Exemple Ui/Ux bun vs prost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907500" y="622300"/>
            <a:ext cx="1524000" cy="6604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en" sz="3733" b="0" i="0" u="none" strike="noStrike" spc="-75" dirty="0">
                <a:solidFill>
                  <a:srgbClr val="8FC0EB"/>
                </a:solidFill>
                <a:latin typeface="Source Serif 4 Italic"/>
              </a:rPr>
              <a:t>08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67000" y="4813300"/>
            <a:ext cx="9715500" cy="4051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5196" b="0" i="0" u="none" strike="noStrike" dirty="0">
                <a:solidFill>
                  <a:srgbClr val="FFFFFF"/>
                </a:solidFill>
                <a:latin typeface="Roboto"/>
              </a:rPr>
              <a:t>Alte exemple: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" sz="4396" b="0" i="0" u="none" strike="noStrike" dirty="0">
                <a:solidFill>
                  <a:srgbClr val="FFFFFF"/>
                </a:solidFill>
                <a:latin typeface="Roboto"/>
              </a:rPr>
              <a:t>BBC news vs Daily mail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" sz="4396" b="0" i="0" u="none" strike="noStrike" dirty="0">
                <a:solidFill>
                  <a:srgbClr val="FFFFFF"/>
                </a:solidFill>
                <a:latin typeface="Roboto"/>
              </a:rPr>
              <a:t>Emag vs Altex(versiunea mai veche)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" sz="4396" b="0" i="0" u="none" strike="noStrike" dirty="0">
                <a:solidFill>
                  <a:srgbClr val="FFFFFF"/>
                </a:solidFill>
                <a:latin typeface="Roboto"/>
              </a:rPr>
              <a:t>Airbnb vs TuristInfo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" sz="4396" b="0" i="0" u="none" strike="noStrike" dirty="0">
                <a:solidFill>
                  <a:srgbClr val="FFFFFF"/>
                </a:solidFill>
                <a:latin typeface="Roboto"/>
              </a:rPr>
              <a:t>Site ATP vs Site FRT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487</Words>
  <Application>Microsoft Office PowerPoint</Application>
  <PresentationFormat>Custom</PresentationFormat>
  <Paragraphs>118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Inter Regular</vt:lpstr>
      <vt:lpstr>Inter Display SemiBold</vt:lpstr>
      <vt:lpstr>Calibri</vt:lpstr>
      <vt:lpstr>Inter Display Regular</vt:lpstr>
      <vt:lpstr>Arial</vt:lpstr>
      <vt:lpstr>Inter Light</vt:lpstr>
      <vt:lpstr>Geist Regular</vt:lpstr>
      <vt:lpstr>Source Serif 4 Italic</vt:lpstr>
      <vt:lpstr>Roboto</vt:lpstr>
      <vt:lpstr>Inter Display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Matei Radu</dc:creator>
  <cp:lastModifiedBy>Matei Radu</cp:lastModifiedBy>
  <cp:revision>8</cp:revision>
  <dcterms:created xsi:type="dcterms:W3CDTF">2006-08-16T00:00:00Z</dcterms:created>
  <dcterms:modified xsi:type="dcterms:W3CDTF">2025-11-28T08:53:52Z</dcterms:modified>
</cp:coreProperties>
</file>